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Montserrat"/>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regular.fntdata"/><Relationship Id="rId21" Type="http://schemas.openxmlformats.org/officeDocument/2006/relationships/slide" Target="slides/slide16.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7e5d6e0f8f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e5d6e0f8f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Originally raised second platform (second chassis) for saving of physical space on chassis</a:t>
            </a:r>
            <a:endParaRPr/>
          </a:p>
          <a:p>
            <a:pPr indent="0" lvl="0" marL="0" rtl="0" algn="l">
              <a:spcBef>
                <a:spcPts val="0"/>
              </a:spcBef>
              <a:spcAft>
                <a:spcPts val="0"/>
              </a:spcAft>
              <a:buNone/>
            </a:pPr>
            <a:r>
              <a:rPr lang="en"/>
              <a:t>-modified size of second platform, and now into one piece to ease the construction process.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Issues:</a:t>
            </a:r>
            <a:endParaRPr/>
          </a:p>
          <a:p>
            <a:pPr indent="0" lvl="0" marL="0" rtl="0" algn="l">
              <a:spcBef>
                <a:spcPts val="0"/>
              </a:spcBef>
              <a:spcAft>
                <a:spcPts val="0"/>
              </a:spcAft>
              <a:buNone/>
            </a:pPr>
            <a:r>
              <a:rPr lang="en"/>
              <a:t>-Pillars too tall, issue with potentially having to prototype/change wiring once we screw in the second level</a:t>
            </a:r>
            <a:endParaRPr/>
          </a:p>
          <a:p>
            <a:pPr indent="0" lvl="0" marL="0" rtl="0" algn="l">
              <a:spcBef>
                <a:spcPts val="0"/>
              </a:spcBef>
              <a:spcAft>
                <a:spcPts val="0"/>
              </a:spcAft>
              <a:buNone/>
            </a:pPr>
            <a:r>
              <a:rPr lang="en"/>
              <a:t>-Size of second platform unneeded; platform that is only the size of the breadboard is needed. Originally thought to potentially have something more on the platform, but decided against it.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7e5d6e0f8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e5d6e0f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ideas for maximizing:</a:t>
            </a:r>
            <a:br>
              <a:rPr lang="en"/>
            </a:br>
            <a:r>
              <a:rPr lang="en"/>
              <a:t>-modifying the angle</a:t>
            </a:r>
            <a:endParaRPr/>
          </a:p>
          <a:p>
            <a:pPr indent="0" lvl="0" marL="0" rtl="0" algn="l">
              <a:spcBef>
                <a:spcPts val="0"/>
              </a:spcBef>
              <a:spcAft>
                <a:spcPts val="0"/>
              </a:spcAft>
              <a:buNone/>
            </a:pPr>
            <a:r>
              <a:rPr lang="en"/>
              <a:t>-modifying the length out from the rover</a:t>
            </a:r>
            <a:endParaRPr/>
          </a:p>
          <a:p>
            <a:pPr indent="0" lvl="0" marL="0" rtl="0" algn="l">
              <a:spcBef>
                <a:spcPts val="0"/>
              </a:spcBef>
              <a:spcAft>
                <a:spcPts val="0"/>
              </a:spcAft>
              <a:buNone/>
            </a:pPr>
            <a:r>
              <a:rPr lang="en"/>
              <a:t>-modifying where the servos are mounted on the front platform</a:t>
            </a:r>
            <a:endParaRPr/>
          </a:p>
          <a:p>
            <a:pPr indent="0" lvl="0" marL="0" rtl="0" algn="l">
              <a:spcBef>
                <a:spcPts val="0"/>
              </a:spcBef>
              <a:spcAft>
                <a:spcPts val="0"/>
              </a:spcAft>
              <a:buNone/>
            </a:pPr>
            <a:r>
              <a:rPr lang="en"/>
              <a:t>-adding rubberband-give flexible “give” mechanism, which will have the rubber bands be attached to it</a:t>
            </a:r>
            <a:endParaRPr/>
          </a:p>
          <a:p>
            <a:pPr indent="0" lvl="0" marL="0" rtl="0" algn="l">
              <a:spcBef>
                <a:spcPts val="0"/>
              </a:spcBef>
              <a:spcAft>
                <a:spcPts val="0"/>
              </a:spcAft>
              <a:buNone/>
            </a:pPr>
            <a:r>
              <a:rPr lang="en"/>
              <a:t>	-reason why we don’t have this yet is because we wanted to start simple and then work from there, as we were noticing that we weren’t making any progress towards actual physical prototypes (designing and 3D-printing)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7e566f47e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e566f47e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e63a86ba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e63a86ba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7e566f47e9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e566f47e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7e5d6e0f8f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e5d6e0f8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7e5d6e0f8f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e5d6e0f8f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7e566f47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e566f47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7e566f47e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e566f47e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7e5d6e0f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e5d6e0f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7e5d6e0f8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e5d6e0f8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e5d6e0f8f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e5d6e0f8f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Chassis</a:t>
            </a:r>
            <a:endParaRPr/>
          </a:p>
          <a:p>
            <a:pPr indent="0" lvl="0" marL="0" rtl="0" algn="l">
              <a:spcBef>
                <a:spcPts val="0"/>
              </a:spcBef>
              <a:spcAft>
                <a:spcPts val="0"/>
              </a:spcAft>
              <a:buNone/>
            </a:pPr>
            <a:r>
              <a:rPr lang="en"/>
              <a:t>-laser cut out of wood/acrylic (prefer </a:t>
            </a:r>
            <a:r>
              <a:rPr lang="en"/>
              <a:t>acrylic</a:t>
            </a:r>
            <a:r>
              <a:rPr lang="en"/>
              <a:t>, doubled up to 0.25” for extra strength)</a:t>
            </a:r>
            <a:endParaRPr/>
          </a:p>
          <a:p>
            <a:pPr indent="0" lvl="0" marL="0" rtl="0" algn="l">
              <a:spcBef>
                <a:spcPts val="0"/>
              </a:spcBef>
              <a:spcAft>
                <a:spcPts val="0"/>
              </a:spcAft>
              <a:buNone/>
            </a:pPr>
            <a:r>
              <a:rPr lang="en"/>
              <a:t>-cut-out holes for wires (4 holes) towards middle of board</a:t>
            </a:r>
            <a:endParaRPr/>
          </a:p>
          <a:p>
            <a:pPr indent="0" lvl="0" marL="0" rtl="0" algn="l">
              <a:spcBef>
                <a:spcPts val="0"/>
              </a:spcBef>
              <a:spcAft>
                <a:spcPts val="0"/>
              </a:spcAft>
              <a:buNone/>
            </a:pPr>
            <a:r>
              <a:rPr lang="en"/>
              <a:t>-originally designed chassis to have wheels not “enclosed” by chassis, but wanted to in the end, as this allows:</a:t>
            </a:r>
            <a:endParaRPr/>
          </a:p>
          <a:p>
            <a:pPr indent="0" lvl="0" marL="0" rtl="0" algn="l">
              <a:spcBef>
                <a:spcPts val="0"/>
              </a:spcBef>
              <a:spcAft>
                <a:spcPts val="0"/>
              </a:spcAft>
              <a:buNone/>
            </a:pPr>
            <a:r>
              <a:rPr lang="en"/>
              <a:t>	-ultrasonic sensors to be mounted at the same level as wheels</a:t>
            </a:r>
            <a:endParaRPr/>
          </a:p>
          <a:p>
            <a:pPr indent="0" lvl="0" marL="0" rtl="0" algn="l">
              <a:spcBef>
                <a:spcPts val="0"/>
              </a:spcBef>
              <a:spcAft>
                <a:spcPts val="0"/>
              </a:spcAft>
              <a:buNone/>
            </a:pPr>
            <a:r>
              <a:rPr lang="en"/>
              <a:t>	-good rover design, as provides protection of wheels from objects (if there were any on this board) that could cause unintentional movements/veering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7e5d6e0f8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e5d6e0f8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Arduino Mega Holder:</a:t>
            </a:r>
            <a:endParaRPr/>
          </a:p>
          <a:p>
            <a:pPr indent="0" lvl="0" marL="0" rtl="0" algn="l">
              <a:spcBef>
                <a:spcPts val="0"/>
              </a:spcBef>
              <a:spcAft>
                <a:spcPts val="0"/>
              </a:spcAft>
              <a:buNone/>
            </a:pPr>
            <a:r>
              <a:rPr lang="en"/>
              <a:t>-to allow for ease of pressure on solder heads on bottom of board</a:t>
            </a:r>
            <a:endParaRPr/>
          </a:p>
          <a:p>
            <a:pPr indent="0" lvl="0" marL="0" rtl="0" algn="l">
              <a:spcBef>
                <a:spcPts val="0"/>
              </a:spcBef>
              <a:spcAft>
                <a:spcPts val="0"/>
              </a:spcAft>
              <a:buNone/>
            </a:pPr>
            <a:r>
              <a:rPr lang="en"/>
              <a:t>-allows for wiring through holes cut into chassis that are right next to the sides of the holder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e5d6e0f8f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e5d6e0f8f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Servo Arm Support</a:t>
            </a:r>
            <a:endParaRPr/>
          </a:p>
          <a:p>
            <a:pPr indent="0" lvl="0" marL="0" rtl="0" algn="l">
              <a:spcBef>
                <a:spcPts val="0"/>
              </a:spcBef>
              <a:spcAft>
                <a:spcPts val="0"/>
              </a:spcAft>
              <a:buNone/>
            </a:pPr>
            <a:r>
              <a:rPr lang="en"/>
              <a:t>-for support on other attend of servo arm; helps protect main arm servo from strain</a:t>
            </a:r>
            <a:endParaRPr/>
          </a:p>
          <a:p>
            <a:pPr indent="0" lvl="0" marL="0" rtl="0" algn="l">
              <a:spcBef>
                <a:spcPts val="0"/>
              </a:spcBef>
              <a:spcAft>
                <a:spcPts val="0"/>
              </a:spcAft>
              <a:buNone/>
            </a:pPr>
            <a:r>
              <a:rPr lang="en"/>
              <a:t>-based on design of regular servo mount, which allows us to look into 2 servos, connected to the main arm in case of weight being too heavy</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7e5d6e0f8f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e5d6e0f8f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Servo Mounts:</a:t>
            </a:r>
            <a:endParaRPr/>
          </a:p>
          <a:p>
            <a:pPr indent="0" lvl="0" marL="0" rtl="0" algn="l">
              <a:spcBef>
                <a:spcPts val="0"/>
              </a:spcBef>
              <a:spcAft>
                <a:spcPts val="0"/>
              </a:spcAft>
              <a:buNone/>
            </a:pPr>
            <a:r>
              <a:rPr lang="en"/>
              <a:t>-original perfectly fine for mounting servo with ease and sturdiness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Raised Servo mount because:</a:t>
            </a:r>
            <a:endParaRPr/>
          </a:p>
          <a:p>
            <a:pPr indent="0" lvl="0" marL="0" rtl="0" algn="l">
              <a:spcBef>
                <a:spcPts val="0"/>
              </a:spcBef>
              <a:spcAft>
                <a:spcPts val="0"/>
              </a:spcAft>
              <a:buNone/>
            </a:pPr>
            <a:r>
              <a:rPr lang="en"/>
              <a:t>-need for a bit more clearance with arm’s mount on servo and the chassis (show with physical rover)</a:t>
            </a:r>
            <a:endParaRPr/>
          </a:p>
          <a:p>
            <a:pPr indent="0" lvl="0" marL="0" rtl="0" algn="l">
              <a:spcBef>
                <a:spcPts val="0"/>
              </a:spcBef>
              <a:spcAft>
                <a:spcPts val="0"/>
              </a:spcAft>
              <a:buNone/>
            </a:pPr>
            <a:r>
              <a:rPr lang="en"/>
              <a:t>	-something we didn’t keep in mind when designing the chassis/servo mounts in the first place. Lesson learned: consider physical ability limits of moving components (i.e. clearance, full range of motion, ability to actually build/produce, etc.)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5"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latin typeface="Montserrat"/>
                <a:ea typeface="Montserrat"/>
                <a:cs typeface="Montserrat"/>
                <a:sym typeface="Montserrat"/>
              </a:rPr>
              <a:t>Preliminary Design Review</a:t>
            </a:r>
            <a:endParaRPr sz="4800">
              <a:latin typeface="Montserrat"/>
              <a:ea typeface="Montserrat"/>
              <a:cs typeface="Montserrat"/>
              <a:sym typeface="Montserrat"/>
            </a:endParaRPr>
          </a:p>
        </p:txBody>
      </p:sp>
      <p:sp>
        <p:nvSpPr>
          <p:cNvPr id="55" name="Google Shape;55;p13"/>
          <p:cNvSpPr txBox="1"/>
          <p:nvPr>
            <p:ph idx="1" type="subTitle"/>
          </p:nvPr>
        </p:nvSpPr>
        <p:spPr>
          <a:xfrm>
            <a:off x="311700" y="27286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i="1" lang="en" sz="2600">
                <a:latin typeface="Montserrat"/>
                <a:ea typeface="Montserrat"/>
                <a:cs typeface="Montserrat"/>
                <a:sym typeface="Montserrat"/>
              </a:rPr>
              <a:t>February 18th, 2020</a:t>
            </a:r>
            <a:endParaRPr i="1" sz="2600">
              <a:latin typeface="Montserrat"/>
              <a:ea typeface="Montserrat"/>
              <a:cs typeface="Montserrat"/>
              <a:sym typeface="Montserrat"/>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Components &amp; </a:t>
            </a:r>
            <a:r>
              <a:rPr lang="en">
                <a:latin typeface="Montserrat"/>
                <a:ea typeface="Montserrat"/>
                <a:cs typeface="Montserrat"/>
                <a:sym typeface="Montserrat"/>
              </a:rPr>
              <a:t>Prototypes</a:t>
            </a:r>
            <a:endParaRPr>
              <a:latin typeface="Montserrat"/>
              <a:ea typeface="Montserrat"/>
              <a:cs typeface="Montserrat"/>
              <a:sym typeface="Montserrat"/>
            </a:endParaRPr>
          </a:p>
        </p:txBody>
      </p:sp>
      <p:sp>
        <p:nvSpPr>
          <p:cNvPr id="136" name="Google Shape;13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7" name="Google Shape;137;p22"/>
          <p:cNvPicPr preferRelativeResize="0"/>
          <p:nvPr/>
        </p:nvPicPr>
        <p:blipFill rotWithShape="1">
          <a:blip r:embed="rId3">
            <a:alphaModFix/>
          </a:blip>
          <a:srcRect b="5073" l="32971" r="32304" t="4330"/>
          <a:stretch/>
        </p:blipFill>
        <p:spPr>
          <a:xfrm>
            <a:off x="1287600" y="1201375"/>
            <a:ext cx="2408501" cy="3461850"/>
          </a:xfrm>
          <a:prstGeom prst="rect">
            <a:avLst/>
          </a:prstGeom>
          <a:noFill/>
          <a:ln cap="flat" cmpd="sng" w="19050">
            <a:solidFill>
              <a:srgbClr val="38761D"/>
            </a:solidFill>
            <a:prstDash val="solid"/>
            <a:round/>
            <a:headEnd len="sm" w="sm" type="none"/>
            <a:tailEnd len="sm" w="sm" type="none"/>
          </a:ln>
        </p:spPr>
      </p:pic>
      <p:pic>
        <p:nvPicPr>
          <p:cNvPr id="138" name="Google Shape;138;p22"/>
          <p:cNvPicPr preferRelativeResize="0"/>
          <p:nvPr/>
        </p:nvPicPr>
        <p:blipFill rotWithShape="1">
          <a:blip r:embed="rId4">
            <a:alphaModFix/>
          </a:blip>
          <a:srcRect b="0" l="9652" r="7634" t="0"/>
          <a:stretch/>
        </p:blipFill>
        <p:spPr>
          <a:xfrm>
            <a:off x="4441475" y="1404200"/>
            <a:ext cx="4182552" cy="2785649"/>
          </a:xfrm>
          <a:prstGeom prst="rect">
            <a:avLst/>
          </a:prstGeom>
          <a:noFill/>
          <a:ln cap="flat" cmpd="sng" w="19050">
            <a:solidFill>
              <a:srgbClr val="38761D"/>
            </a:solidFill>
            <a:prstDash val="solid"/>
            <a:round/>
            <a:headEnd len="sm" w="sm" type="none"/>
            <a:tailEnd len="sm" w="sm" type="none"/>
          </a:ln>
        </p:spPr>
      </p:pic>
      <p:cxnSp>
        <p:nvCxnSpPr>
          <p:cNvPr id="139" name="Google Shape;139;p22"/>
          <p:cNvCxnSpPr/>
          <p:nvPr/>
        </p:nvCxnSpPr>
        <p:spPr>
          <a:xfrm>
            <a:off x="3388125" y="2932650"/>
            <a:ext cx="14415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Object-Grabbing Mechanism</a:t>
            </a:r>
            <a:endParaRPr>
              <a:latin typeface="Montserrat"/>
              <a:ea typeface="Montserrat"/>
              <a:cs typeface="Montserrat"/>
              <a:sym typeface="Montserrat"/>
            </a:endParaRPr>
          </a:p>
        </p:txBody>
      </p:sp>
      <p:sp>
        <p:nvSpPr>
          <p:cNvPr id="145" name="Google Shape;14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6" name="Google Shape;14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Will pick object off floor</a:t>
            </a:r>
            <a:endParaRPr>
              <a:latin typeface="Montserrat"/>
              <a:ea typeface="Montserrat"/>
              <a:cs typeface="Montserrat"/>
              <a:sym typeface="Montserrat"/>
            </a:endParaRPr>
          </a:p>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Rubber lining the “claw” arms to increase grip strength</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Still prototyping mechanism to maximize grip strength</a:t>
            </a:r>
            <a:endParaRPr>
              <a:latin typeface="Montserrat"/>
              <a:ea typeface="Montserrat"/>
              <a:cs typeface="Montserrat"/>
              <a:sym typeface="Montserrat"/>
            </a:endParaRPr>
          </a:p>
        </p:txBody>
      </p:sp>
      <p:pic>
        <p:nvPicPr>
          <p:cNvPr id="147" name="Google Shape;147;p23"/>
          <p:cNvPicPr preferRelativeResize="0"/>
          <p:nvPr/>
        </p:nvPicPr>
        <p:blipFill rotWithShape="1">
          <a:blip r:embed="rId3">
            <a:alphaModFix/>
          </a:blip>
          <a:srcRect b="15705" l="41876" r="25682" t="16712"/>
          <a:stretch/>
        </p:blipFill>
        <p:spPr>
          <a:xfrm>
            <a:off x="2205900" y="2294525"/>
            <a:ext cx="2192626" cy="2636199"/>
          </a:xfrm>
          <a:prstGeom prst="rect">
            <a:avLst/>
          </a:prstGeom>
          <a:noFill/>
          <a:ln>
            <a:noFill/>
          </a:ln>
        </p:spPr>
      </p:pic>
      <p:pic>
        <p:nvPicPr>
          <p:cNvPr id="148" name="Google Shape;148;p23"/>
          <p:cNvPicPr preferRelativeResize="0"/>
          <p:nvPr/>
        </p:nvPicPr>
        <p:blipFill rotWithShape="1">
          <a:blip r:embed="rId4">
            <a:alphaModFix/>
          </a:blip>
          <a:srcRect b="13141" l="41636" r="27111" t="16167"/>
          <a:stretch/>
        </p:blipFill>
        <p:spPr>
          <a:xfrm>
            <a:off x="5233122" y="2294525"/>
            <a:ext cx="2071978" cy="2636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Navigating the Maze</a:t>
            </a:r>
            <a:endParaRPr>
              <a:latin typeface="Montserrat"/>
              <a:ea typeface="Montserrat"/>
              <a:cs typeface="Montserrat"/>
              <a:sym typeface="Montserrat"/>
            </a:endParaRPr>
          </a:p>
        </p:txBody>
      </p:sp>
      <p:sp>
        <p:nvSpPr>
          <p:cNvPr id="154" name="Google Shape;154;p24"/>
          <p:cNvSpPr txBox="1"/>
          <p:nvPr>
            <p:ph idx="1" type="body"/>
          </p:nvPr>
        </p:nvSpPr>
        <p:spPr>
          <a:xfrm>
            <a:off x="311700" y="1152475"/>
            <a:ext cx="4774500" cy="3416400"/>
          </a:xfrm>
          <a:prstGeom prst="rect">
            <a:avLst/>
          </a:prstGeom>
        </p:spPr>
        <p:txBody>
          <a:bodyPr anchorCtr="0" anchor="t" bIns="91425" lIns="91425" spcFirstLastPara="1" rIns="91425" wrap="square" tIns="91425">
            <a:noAutofit/>
          </a:bodyPr>
          <a:lstStyle/>
          <a:p>
            <a:pPr indent="-228600" lvl="0" marL="723900" rtl="0" algn="l">
              <a:spcBef>
                <a:spcPts val="0"/>
              </a:spcBef>
              <a:spcAft>
                <a:spcPts val="0"/>
              </a:spcAft>
              <a:buClr>
                <a:srgbClr val="1D1C1D"/>
              </a:buClr>
              <a:buSzPts val="1400"/>
              <a:buFont typeface="Times New Roman"/>
              <a:buNone/>
            </a:pPr>
            <a:r>
              <a:t/>
            </a:r>
            <a:endParaRPr sz="1400">
              <a:solidFill>
                <a:srgbClr val="1D1C1D"/>
              </a:solidFill>
              <a:highlight>
                <a:srgbClr val="F8F8F8"/>
              </a:highlight>
              <a:latin typeface="Times New Roman"/>
              <a:ea typeface="Times New Roman"/>
              <a:cs typeface="Times New Roman"/>
              <a:sym typeface="Times New Roman"/>
            </a:endParaRPr>
          </a:p>
          <a:p>
            <a:pPr indent="0" lvl="0" marL="457200" rtl="0" algn="l">
              <a:spcBef>
                <a:spcPts val="0"/>
              </a:spcBef>
              <a:spcAft>
                <a:spcPts val="0"/>
              </a:spcAft>
              <a:buNone/>
            </a:pPr>
            <a:r>
              <a:rPr b="1" i="1" lang="en" sz="1400" u="sng">
                <a:solidFill>
                  <a:srgbClr val="FFFFFF"/>
                </a:solidFill>
                <a:latin typeface="Times New Roman"/>
                <a:ea typeface="Times New Roman"/>
                <a:cs typeface="Times New Roman"/>
                <a:sym typeface="Times New Roman"/>
              </a:rPr>
              <a:t>Problems we have tackled:</a:t>
            </a:r>
            <a:endParaRPr b="1" i="1" sz="1400" u="sng">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Determining the forward distance that we want to consider in every case</a:t>
            </a:r>
            <a:endParaRPr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Determining how to avoid an obstacle in each case (centred obstacle vs 2 obstacles)</a:t>
            </a:r>
            <a:endParaRPr sz="1400">
              <a:solidFill>
                <a:srgbClr val="FFFFFF"/>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1400">
              <a:solidFill>
                <a:srgbClr val="FFFFFF"/>
              </a:solidFill>
              <a:latin typeface="Times New Roman"/>
              <a:ea typeface="Times New Roman"/>
              <a:cs typeface="Times New Roman"/>
              <a:sym typeface="Times New Roman"/>
            </a:endParaRPr>
          </a:p>
          <a:p>
            <a:pPr indent="0" lvl="0" marL="457200" rtl="0" algn="l">
              <a:spcBef>
                <a:spcPts val="0"/>
              </a:spcBef>
              <a:spcAft>
                <a:spcPts val="0"/>
              </a:spcAft>
              <a:buNone/>
            </a:pPr>
            <a:r>
              <a:rPr b="1" i="1" lang="en" sz="1400" u="sng">
                <a:solidFill>
                  <a:srgbClr val="FFFFFF"/>
                </a:solidFill>
                <a:latin typeface="Times New Roman"/>
                <a:ea typeface="Times New Roman"/>
                <a:cs typeface="Times New Roman"/>
                <a:sym typeface="Times New Roman"/>
              </a:rPr>
              <a:t>Areas to tackle:</a:t>
            </a:r>
            <a:endParaRPr b="1" i="1" sz="1400" u="sng">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How to stop turning at 90 degrees (other than just dead-reckoning)</a:t>
            </a:r>
            <a:endParaRPr sz="1400">
              <a:solidFill>
                <a:srgbClr val="FFFFFF"/>
              </a:solidFill>
              <a:latin typeface="Times New Roman"/>
              <a:ea typeface="Times New Roman"/>
              <a:cs typeface="Times New Roman"/>
              <a:sym typeface="Times New Roman"/>
            </a:endParaRPr>
          </a:p>
          <a:p>
            <a:pPr indent="-317500" lvl="0" marL="457200" rtl="0" algn="l">
              <a:spcBef>
                <a:spcPts val="0"/>
              </a:spcBef>
              <a:spcAft>
                <a:spcPts val="0"/>
              </a:spcAft>
              <a:buClr>
                <a:srgbClr val="FFFFFF"/>
              </a:buClr>
              <a:buSzPts val="1400"/>
              <a:buFont typeface="Times New Roman"/>
              <a:buChar char="●"/>
            </a:pPr>
            <a:r>
              <a:rPr lang="en" sz="1400">
                <a:solidFill>
                  <a:srgbClr val="FFFFFF"/>
                </a:solidFill>
                <a:latin typeface="Times New Roman"/>
                <a:ea typeface="Times New Roman"/>
                <a:cs typeface="Times New Roman"/>
                <a:sym typeface="Times New Roman"/>
              </a:rPr>
              <a:t>Ensuring veer does not alter our orientation</a:t>
            </a:r>
            <a:endParaRPr sz="1400">
              <a:solidFill>
                <a:srgbClr val="FFFFFF"/>
              </a:solidFill>
              <a:latin typeface="Times New Roman"/>
              <a:ea typeface="Times New Roman"/>
              <a:cs typeface="Times New Roman"/>
              <a:sym typeface="Times New Roman"/>
            </a:endParaRPr>
          </a:p>
        </p:txBody>
      </p:sp>
      <p:sp>
        <p:nvSpPr>
          <p:cNvPr id="155" name="Google Shape;155;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6" name="Google Shape;156;p24"/>
          <p:cNvPicPr preferRelativeResize="0"/>
          <p:nvPr/>
        </p:nvPicPr>
        <p:blipFill rotWithShape="1">
          <a:blip r:embed="rId3">
            <a:alphaModFix/>
          </a:blip>
          <a:srcRect b="27677" l="0" r="3316" t="0"/>
          <a:stretch/>
        </p:blipFill>
        <p:spPr>
          <a:xfrm>
            <a:off x="5568149" y="2539925"/>
            <a:ext cx="3201199" cy="2359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2" name="Google Shape;162;p25"/>
          <p:cNvPicPr preferRelativeResize="0"/>
          <p:nvPr/>
        </p:nvPicPr>
        <p:blipFill>
          <a:blip r:embed="rId3">
            <a:alphaModFix/>
          </a:blip>
          <a:stretch>
            <a:fillRect/>
          </a:stretch>
        </p:blipFill>
        <p:spPr>
          <a:xfrm>
            <a:off x="1879800" y="770250"/>
            <a:ext cx="5673825" cy="2689425"/>
          </a:xfrm>
          <a:prstGeom prst="rect">
            <a:avLst/>
          </a:prstGeom>
          <a:noFill/>
          <a:ln>
            <a:noFill/>
          </a:ln>
        </p:spPr>
      </p:pic>
      <p:sp>
        <p:nvSpPr>
          <p:cNvPr id="163" name="Google Shape;163;p25"/>
          <p:cNvSpPr txBox="1"/>
          <p:nvPr/>
        </p:nvSpPr>
        <p:spPr>
          <a:xfrm>
            <a:off x="2482050" y="3806050"/>
            <a:ext cx="4575300" cy="496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Determining the distance to use as the forward distance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Navigating the Search Area</a:t>
            </a:r>
            <a:endParaRPr>
              <a:latin typeface="Montserrat"/>
              <a:ea typeface="Montserrat"/>
              <a:cs typeface="Montserrat"/>
              <a:sym typeface="Montserrat"/>
            </a:endParaRPr>
          </a:p>
        </p:txBody>
      </p:sp>
      <p:sp>
        <p:nvSpPr>
          <p:cNvPr id="169" name="Google Shape;169;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Aspects to Take Care Of:</a:t>
            </a:r>
            <a:endParaRPr/>
          </a:p>
          <a:p>
            <a:pPr indent="-342900" lvl="0" marL="457200" rtl="0" algn="l">
              <a:spcBef>
                <a:spcPts val="1600"/>
              </a:spcBef>
              <a:spcAft>
                <a:spcPts val="0"/>
              </a:spcAft>
              <a:buSzPts val="1800"/>
              <a:buChar char="●"/>
            </a:pPr>
            <a:r>
              <a:rPr lang="en"/>
              <a:t>Locate ourselves in the search area</a:t>
            </a:r>
            <a:endParaRPr/>
          </a:p>
          <a:p>
            <a:pPr indent="-317500" lvl="1" marL="914400" rtl="0" algn="l">
              <a:spcBef>
                <a:spcPts val="0"/>
              </a:spcBef>
              <a:spcAft>
                <a:spcPts val="0"/>
              </a:spcAft>
              <a:buSzPts val="1400"/>
              <a:buChar char="○"/>
            </a:pPr>
            <a:r>
              <a:rPr lang="en"/>
              <a:t>Move forward out of Maze, read distance to S wall using F ultrasonic (align vertically)</a:t>
            </a:r>
            <a:endParaRPr/>
          </a:p>
          <a:p>
            <a:pPr indent="-317500" lvl="1" marL="914400" rtl="0" algn="l">
              <a:spcBef>
                <a:spcPts val="0"/>
              </a:spcBef>
              <a:spcAft>
                <a:spcPts val="0"/>
              </a:spcAft>
              <a:buSzPts val="1400"/>
              <a:buChar char="○"/>
            </a:pPr>
            <a:r>
              <a:rPr lang="en"/>
              <a:t>Read distance to E/W wall using L/R ultrasonic (align horizontally)</a:t>
            </a:r>
            <a:endParaRPr/>
          </a:p>
          <a:p>
            <a:pPr indent="-342900" lvl="0" marL="457200" rtl="0" algn="l">
              <a:spcBef>
                <a:spcPts val="0"/>
              </a:spcBef>
              <a:spcAft>
                <a:spcPts val="0"/>
              </a:spcAft>
              <a:buSzPts val="1800"/>
              <a:buChar char="●"/>
            </a:pPr>
            <a:r>
              <a:rPr lang="en"/>
              <a:t>Move to object (based on given set of coordinates) for vertical/horizontal displacement (dead-reckoning/“hard-coded” in)</a:t>
            </a:r>
            <a:endParaRPr/>
          </a:p>
          <a:p>
            <a:pPr indent="-317500" lvl="1" marL="914400" rtl="0" algn="l">
              <a:spcBef>
                <a:spcPts val="0"/>
              </a:spcBef>
              <a:spcAft>
                <a:spcPts val="0"/>
              </a:spcAft>
              <a:buSzPts val="1400"/>
              <a:buChar char="○"/>
            </a:pPr>
            <a:r>
              <a:rPr lang="en"/>
              <a:t>Grab object and lift off ground</a:t>
            </a:r>
            <a:endParaRPr/>
          </a:p>
          <a:p>
            <a:pPr indent="-342900" lvl="0" marL="457200" rtl="0" algn="l">
              <a:spcBef>
                <a:spcPts val="0"/>
              </a:spcBef>
              <a:spcAft>
                <a:spcPts val="0"/>
              </a:spcAft>
              <a:buSzPts val="1800"/>
              <a:buChar char="●"/>
            </a:pPr>
            <a:r>
              <a:rPr lang="en"/>
              <a:t>Locate ourselves in the search area</a:t>
            </a:r>
            <a:endParaRPr/>
          </a:p>
          <a:p>
            <a:pPr indent="-317500" lvl="1" marL="914400" rtl="0" algn="l">
              <a:spcBef>
                <a:spcPts val="0"/>
              </a:spcBef>
              <a:spcAft>
                <a:spcPts val="0"/>
              </a:spcAft>
              <a:buSzPts val="1400"/>
              <a:buChar char="○"/>
            </a:pPr>
            <a:r>
              <a:rPr lang="en"/>
              <a:t>Turn towards South Wall, and repeat previous “Locate”</a:t>
            </a:r>
            <a:endParaRPr/>
          </a:p>
          <a:p>
            <a:pPr indent="-342900" lvl="0" marL="457200" rtl="0" algn="l">
              <a:spcBef>
                <a:spcPts val="0"/>
              </a:spcBef>
              <a:spcAft>
                <a:spcPts val="0"/>
              </a:spcAft>
              <a:buSzPts val="1800"/>
              <a:buChar char="●"/>
            </a:pPr>
            <a:r>
              <a:rPr lang="en"/>
              <a:t>Move to drop-off zone (based on given set of coordinates) for vertical/horizontal displacement</a:t>
            </a:r>
            <a:endParaRPr/>
          </a:p>
        </p:txBody>
      </p:sp>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311700" y="445025"/>
            <a:ext cx="2055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Timeline</a:t>
            </a:r>
            <a:endParaRPr>
              <a:latin typeface="Montserrat"/>
              <a:ea typeface="Montserrat"/>
              <a:cs typeface="Montserrat"/>
              <a:sym typeface="Montserrat"/>
            </a:endParaRPr>
          </a:p>
        </p:txBody>
      </p:sp>
      <p:sp>
        <p:nvSpPr>
          <p:cNvPr id="176" name="Google Shape;176;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7" name="Google Shape;177;p27"/>
          <p:cNvSpPr/>
          <p:nvPr/>
        </p:nvSpPr>
        <p:spPr>
          <a:xfrm>
            <a:off x="170550" y="2061300"/>
            <a:ext cx="8781600" cy="328800"/>
          </a:xfrm>
          <a:prstGeom prst="leftRightArrow">
            <a:avLst>
              <a:gd fmla="val 50000" name="adj1"/>
              <a:gd fmla="val 50000" name="adj2"/>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7"/>
          <p:cNvSpPr/>
          <p:nvPr/>
        </p:nvSpPr>
        <p:spPr>
          <a:xfrm>
            <a:off x="3380613" y="1934300"/>
            <a:ext cx="73200" cy="712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7"/>
          <p:cNvSpPr txBox="1"/>
          <p:nvPr/>
        </p:nvSpPr>
        <p:spPr>
          <a:xfrm>
            <a:off x="2355525" y="569500"/>
            <a:ext cx="2123400" cy="131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Week 7:</a:t>
            </a:r>
            <a:endParaRPr b="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-Present PDR</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-Finalize Chassis Design/Assembly</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-Prototype Grabbing Mechanism</a:t>
            </a:r>
            <a:endParaRPr sz="1200">
              <a:solidFill>
                <a:srgbClr val="FFFFFF"/>
              </a:solidFill>
              <a:latin typeface="Montserrat"/>
              <a:ea typeface="Montserrat"/>
              <a:cs typeface="Montserrat"/>
              <a:sym typeface="Montserrat"/>
            </a:endParaRPr>
          </a:p>
        </p:txBody>
      </p:sp>
      <p:sp>
        <p:nvSpPr>
          <p:cNvPr id="180" name="Google Shape;180;p27"/>
          <p:cNvSpPr txBox="1"/>
          <p:nvPr/>
        </p:nvSpPr>
        <p:spPr>
          <a:xfrm>
            <a:off x="3947750" y="2758275"/>
            <a:ext cx="2123400" cy="10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Week 8:</a:t>
            </a:r>
            <a:endParaRPr b="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-Finalize grabbing mechanism</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-Begin operation testing</a:t>
            </a:r>
            <a:br>
              <a:rPr lang="en" sz="1200">
                <a:solidFill>
                  <a:srgbClr val="FFFFFF"/>
                </a:solidFill>
                <a:latin typeface="Montserrat"/>
                <a:ea typeface="Montserrat"/>
                <a:cs typeface="Montserrat"/>
                <a:sym typeface="Montserrat"/>
              </a:rPr>
            </a:br>
            <a:r>
              <a:rPr lang="en" sz="1200">
                <a:solidFill>
                  <a:srgbClr val="FFFFFF"/>
                </a:solidFill>
                <a:latin typeface="Montserrat"/>
                <a:ea typeface="Montserrat"/>
                <a:cs typeface="Montserrat"/>
                <a:sym typeface="Montserrat"/>
              </a:rPr>
              <a:t>-Finish MatLAB mapping code (verify with actual rover test data)</a:t>
            </a:r>
            <a:endParaRPr sz="1200">
              <a:solidFill>
                <a:srgbClr val="FFFFFF"/>
              </a:solidFill>
              <a:latin typeface="Montserrat"/>
              <a:ea typeface="Montserrat"/>
              <a:cs typeface="Montserrat"/>
              <a:sym typeface="Montserrat"/>
            </a:endParaRPr>
          </a:p>
        </p:txBody>
      </p:sp>
      <p:sp>
        <p:nvSpPr>
          <p:cNvPr id="181" name="Google Shape;181;p27"/>
          <p:cNvSpPr txBox="1"/>
          <p:nvPr/>
        </p:nvSpPr>
        <p:spPr>
          <a:xfrm>
            <a:off x="6925650" y="2758275"/>
            <a:ext cx="2123400" cy="71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Week 10:</a:t>
            </a:r>
            <a:endParaRPr b="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-Turn in report</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-Run rover!</a:t>
            </a:r>
            <a:endParaRPr sz="1200">
              <a:solidFill>
                <a:srgbClr val="FFFFFF"/>
              </a:solidFill>
              <a:latin typeface="Montserrat"/>
              <a:ea typeface="Montserrat"/>
              <a:cs typeface="Montserrat"/>
              <a:sym typeface="Montserrat"/>
            </a:endParaRPr>
          </a:p>
        </p:txBody>
      </p:sp>
      <p:sp>
        <p:nvSpPr>
          <p:cNvPr id="182" name="Google Shape;182;p27"/>
          <p:cNvSpPr/>
          <p:nvPr/>
        </p:nvSpPr>
        <p:spPr>
          <a:xfrm>
            <a:off x="7950750" y="1934300"/>
            <a:ext cx="73200" cy="712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7"/>
          <p:cNvSpPr/>
          <p:nvPr/>
        </p:nvSpPr>
        <p:spPr>
          <a:xfrm>
            <a:off x="4943175" y="1934300"/>
            <a:ext cx="73200" cy="712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p:nvPr/>
        </p:nvSpPr>
        <p:spPr>
          <a:xfrm>
            <a:off x="6446950" y="1934300"/>
            <a:ext cx="73200" cy="712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7"/>
          <p:cNvSpPr txBox="1"/>
          <p:nvPr/>
        </p:nvSpPr>
        <p:spPr>
          <a:xfrm>
            <a:off x="5421850" y="412000"/>
            <a:ext cx="2123400" cy="147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Week 9:</a:t>
            </a:r>
            <a:endParaRPr b="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-Finalize rover (grabbing mechanism included) with mechanism-specific testing on extra rover</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-Debug rover operation code on full course</a:t>
            </a:r>
            <a:endParaRPr sz="1200">
              <a:solidFill>
                <a:srgbClr val="FFFFFF"/>
              </a:solidFill>
              <a:latin typeface="Montserrat"/>
              <a:ea typeface="Montserrat"/>
              <a:cs typeface="Montserrat"/>
              <a:sym typeface="Montserrat"/>
            </a:endParaRPr>
          </a:p>
        </p:txBody>
      </p:sp>
      <p:sp>
        <p:nvSpPr>
          <p:cNvPr id="186" name="Google Shape;186;p27"/>
          <p:cNvSpPr txBox="1"/>
          <p:nvPr/>
        </p:nvSpPr>
        <p:spPr>
          <a:xfrm>
            <a:off x="568475" y="2758275"/>
            <a:ext cx="2294100" cy="162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Montserrat"/>
                <a:ea typeface="Montserrat"/>
                <a:cs typeface="Montserrat"/>
                <a:sym typeface="Montserrat"/>
              </a:rPr>
              <a:t>Week 6:</a:t>
            </a:r>
            <a:endParaRPr b="1"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-CAD Chassis</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-CAD Assembly</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-Perform initial prints and cuts of chassis and parts (excluding grabber)</a:t>
            </a:r>
            <a:endParaRPr sz="1200">
              <a:solidFill>
                <a:srgbClr val="FFFFFF"/>
              </a:solidFill>
              <a:latin typeface="Montserrat"/>
              <a:ea typeface="Montserrat"/>
              <a:cs typeface="Montserrat"/>
              <a:sym typeface="Montserrat"/>
            </a:endParaRPr>
          </a:p>
          <a:p>
            <a:pPr indent="0" lvl="0" marL="0" rtl="0" algn="ctr">
              <a:spcBef>
                <a:spcPts val="0"/>
              </a:spcBef>
              <a:spcAft>
                <a:spcPts val="0"/>
              </a:spcAft>
              <a:buNone/>
            </a:pPr>
            <a:r>
              <a:rPr lang="en" sz="1200">
                <a:solidFill>
                  <a:srgbClr val="FFFFFF"/>
                </a:solidFill>
                <a:latin typeface="Montserrat"/>
                <a:ea typeface="Montserrat"/>
                <a:cs typeface="Montserrat"/>
                <a:sym typeface="Montserrat"/>
              </a:rPr>
              <a:t>-Develop rover operation strategy and </a:t>
            </a:r>
            <a:r>
              <a:rPr lang="en" sz="1200">
                <a:solidFill>
                  <a:srgbClr val="FFFFFF"/>
                </a:solidFill>
                <a:latin typeface="Montserrat"/>
                <a:ea typeface="Montserrat"/>
                <a:cs typeface="Montserrat"/>
                <a:sym typeface="Montserrat"/>
              </a:rPr>
              <a:t>pseudocode</a:t>
            </a:r>
            <a:endParaRPr sz="1200">
              <a:solidFill>
                <a:srgbClr val="FFFFFF"/>
              </a:solidFill>
              <a:latin typeface="Montserrat"/>
              <a:ea typeface="Montserrat"/>
              <a:cs typeface="Montserrat"/>
              <a:sym typeface="Montserrat"/>
            </a:endParaRPr>
          </a:p>
        </p:txBody>
      </p:sp>
      <p:sp>
        <p:nvSpPr>
          <p:cNvPr id="187" name="Google Shape;187;p27"/>
          <p:cNvSpPr/>
          <p:nvPr/>
        </p:nvSpPr>
        <p:spPr>
          <a:xfrm>
            <a:off x="1678925" y="1934300"/>
            <a:ext cx="73200" cy="712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Questions</a:t>
            </a:r>
            <a:endParaRPr>
              <a:latin typeface="Montserrat"/>
              <a:ea typeface="Montserrat"/>
              <a:cs typeface="Montserrat"/>
              <a:sym typeface="Montserrat"/>
            </a:endParaRPr>
          </a:p>
        </p:txBody>
      </p:sp>
      <p:sp>
        <p:nvSpPr>
          <p:cNvPr id="193" name="Google Shape;193;p28"/>
          <p:cNvSpPr txBox="1"/>
          <p:nvPr>
            <p:ph idx="1" type="body"/>
          </p:nvPr>
        </p:nvSpPr>
        <p:spPr>
          <a:xfrm>
            <a:off x="311700" y="1152475"/>
            <a:ext cx="529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Incorporating “give” into the grabber mechanism</a:t>
            </a:r>
            <a:endParaRPr>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lang="en">
                <a:latin typeface="Montserrat"/>
                <a:ea typeface="Montserrat"/>
                <a:cs typeface="Montserrat"/>
                <a:sym typeface="Montserrat"/>
              </a:rPr>
              <a:t>How exactly? Rubber attached to rubber band mounted at claw ends?</a:t>
            </a:r>
            <a:endParaRPr>
              <a:latin typeface="Montserrat"/>
              <a:ea typeface="Montserrat"/>
              <a:cs typeface="Montserrat"/>
              <a:sym typeface="Montserrat"/>
            </a:endParaRPr>
          </a:p>
          <a:p>
            <a:pPr indent="-342900" lvl="0" marL="457200" rtl="0" algn="l">
              <a:spcBef>
                <a:spcPts val="1000"/>
              </a:spcBef>
              <a:spcAft>
                <a:spcPts val="0"/>
              </a:spcAft>
              <a:buSzPts val="1800"/>
              <a:buFont typeface="Montserrat"/>
              <a:buChar char="●"/>
            </a:pPr>
            <a:r>
              <a:rPr lang="en">
                <a:latin typeface="Montserrat"/>
                <a:ea typeface="Montserrat"/>
                <a:cs typeface="Montserrat"/>
                <a:sym typeface="Montserrat"/>
              </a:rPr>
              <a:t>Fixing apparent veer of rover’s motors</a:t>
            </a:r>
            <a:endParaRPr>
              <a:latin typeface="Montserrat"/>
              <a:ea typeface="Montserrat"/>
              <a:cs typeface="Montserrat"/>
              <a:sym typeface="Montserrat"/>
            </a:endParaRPr>
          </a:p>
          <a:p>
            <a:pPr indent="-342900" lvl="0" marL="457200" rtl="0" algn="l">
              <a:spcBef>
                <a:spcPts val="1000"/>
              </a:spcBef>
              <a:spcAft>
                <a:spcPts val="1000"/>
              </a:spcAft>
              <a:buSzPts val="1800"/>
              <a:buFont typeface="Montserrat"/>
              <a:buChar char="●"/>
            </a:pPr>
            <a:r>
              <a:rPr lang="en">
                <a:latin typeface="Montserrat"/>
                <a:ea typeface="Montserrat"/>
                <a:cs typeface="Montserrat"/>
                <a:sym typeface="Montserrat"/>
              </a:rPr>
              <a:t>Differentiation between object and wall</a:t>
            </a:r>
            <a:endParaRPr>
              <a:latin typeface="Montserrat"/>
              <a:ea typeface="Montserrat"/>
              <a:cs typeface="Montserrat"/>
              <a:sym typeface="Montserrat"/>
            </a:endParaRPr>
          </a:p>
        </p:txBody>
      </p:sp>
      <p:sp>
        <p:nvSpPr>
          <p:cNvPr id="194" name="Google Shape;19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Agenda</a:t>
            </a:r>
            <a:endParaRPr>
              <a:latin typeface="Montserrat"/>
              <a:ea typeface="Montserrat"/>
              <a:cs typeface="Montserrat"/>
              <a:sym typeface="Montserrat"/>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Project Overview</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Assembly</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Components &amp; Prototypes</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Object-Grabbing Mechanism</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Mission Navigation Strategy</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Timeline</a:t>
            </a:r>
            <a:endParaRPr>
              <a:solidFill>
                <a:schemeClr val="dk1"/>
              </a:solidFill>
              <a:latin typeface="Montserrat"/>
              <a:ea typeface="Montserrat"/>
              <a:cs typeface="Montserrat"/>
              <a:sym typeface="Montserrat"/>
            </a:endParaRPr>
          </a:p>
          <a:p>
            <a:pPr indent="-342900" lvl="0" marL="457200" rtl="0" algn="l">
              <a:spcBef>
                <a:spcPts val="0"/>
              </a:spcBef>
              <a:spcAft>
                <a:spcPts val="0"/>
              </a:spcAft>
              <a:buClr>
                <a:schemeClr val="dk1"/>
              </a:buClr>
              <a:buSzPts val="1800"/>
              <a:buFont typeface="Montserrat"/>
              <a:buAutoNum type="arabicPeriod"/>
            </a:pPr>
            <a:r>
              <a:rPr lang="en">
                <a:solidFill>
                  <a:schemeClr val="dk1"/>
                </a:solidFill>
                <a:latin typeface="Montserrat"/>
                <a:ea typeface="Montserrat"/>
                <a:cs typeface="Montserrat"/>
                <a:sym typeface="Montserrat"/>
              </a:rPr>
              <a:t>Questions (for Nick and Caleb)</a:t>
            </a:r>
            <a:endParaRPr>
              <a:solidFill>
                <a:schemeClr val="dk1"/>
              </a:solidFill>
              <a:latin typeface="Montserrat"/>
              <a:ea typeface="Montserrat"/>
              <a:cs typeface="Montserrat"/>
              <a:sym typeface="Montserrat"/>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Project Overview</a:t>
            </a:r>
            <a:endParaRPr>
              <a:latin typeface="Montserrat"/>
              <a:ea typeface="Montserrat"/>
              <a:cs typeface="Montserrat"/>
              <a:sym typeface="Montserrat"/>
            </a:endParaRPr>
          </a:p>
        </p:txBody>
      </p:sp>
      <p:sp>
        <p:nvSpPr>
          <p:cNvPr id="69" name="Google Shape;69;p15"/>
          <p:cNvSpPr txBox="1"/>
          <p:nvPr>
            <p:ph idx="1" type="body"/>
          </p:nvPr>
        </p:nvSpPr>
        <p:spPr>
          <a:xfrm>
            <a:off x="311700" y="1152475"/>
            <a:ext cx="5685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Montserrat"/>
              <a:buChar char="●"/>
            </a:pPr>
            <a:r>
              <a:rPr lang="en">
                <a:latin typeface="Montserrat"/>
                <a:ea typeface="Montserrat"/>
                <a:cs typeface="Montserrat"/>
                <a:sym typeface="Montserrat"/>
              </a:rPr>
              <a:t>What have we accomplished so far?</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Finalized chassis design</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Finalized most components on chassis (except for Grabbing Mechanism)</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Assembled &amp; wired full rover (except for Grabbing Mechanism)</a:t>
            </a:r>
            <a:endParaRPr>
              <a:latin typeface="Montserrat"/>
              <a:ea typeface="Montserrat"/>
              <a:cs typeface="Montserrat"/>
              <a:sym typeface="Montserrat"/>
            </a:endParaRPr>
          </a:p>
          <a:p>
            <a:pPr indent="-317500" lvl="1" marL="914400" rtl="0" algn="l">
              <a:spcBef>
                <a:spcPts val="1000"/>
              </a:spcBef>
              <a:spcAft>
                <a:spcPts val="0"/>
              </a:spcAft>
              <a:buSzPts val="1400"/>
              <a:buFont typeface="Montserrat"/>
              <a:buChar char="○"/>
            </a:pPr>
            <a:r>
              <a:rPr lang="en">
                <a:latin typeface="Montserrat"/>
                <a:ea typeface="Montserrat"/>
                <a:cs typeface="Montserrat"/>
                <a:sym typeface="Montserrat"/>
              </a:rPr>
              <a:t>Began autonomous navigation code</a:t>
            </a:r>
            <a:endParaRPr>
              <a:latin typeface="Montserrat"/>
              <a:ea typeface="Montserrat"/>
              <a:cs typeface="Montserrat"/>
              <a:sym typeface="Montserrat"/>
            </a:endParaRPr>
          </a:p>
          <a:p>
            <a:pPr indent="-317500" lvl="2" marL="1371600" rtl="0" algn="l">
              <a:spcBef>
                <a:spcPts val="0"/>
              </a:spcBef>
              <a:spcAft>
                <a:spcPts val="0"/>
              </a:spcAft>
              <a:buSzPts val="1400"/>
              <a:buFont typeface="Montserrat"/>
              <a:buChar char="■"/>
            </a:pPr>
            <a:r>
              <a:rPr lang="en">
                <a:latin typeface="Montserrat"/>
                <a:ea typeface="Montserrat"/>
                <a:cs typeface="Montserrat"/>
                <a:sym typeface="Montserrat"/>
              </a:rPr>
              <a:t>Running initial robot movement tests (forward, backward, turnX, stop)</a:t>
            </a:r>
            <a:endParaRPr>
              <a:latin typeface="Montserrat"/>
              <a:ea typeface="Montserrat"/>
              <a:cs typeface="Montserrat"/>
              <a:sym typeface="Montserrat"/>
            </a:endParaRPr>
          </a:p>
          <a:p>
            <a:pPr indent="-317500" lvl="2" marL="1371600" rtl="0" algn="l">
              <a:spcBef>
                <a:spcPts val="0"/>
              </a:spcBef>
              <a:spcAft>
                <a:spcPts val="0"/>
              </a:spcAft>
              <a:buSzPts val="1400"/>
              <a:buFont typeface="Montserrat"/>
              <a:buChar char="■"/>
            </a:pPr>
            <a:r>
              <a:rPr lang="en">
                <a:latin typeface="Montserrat"/>
                <a:ea typeface="Montserrat"/>
                <a:cs typeface="Montserrat"/>
                <a:sym typeface="Montserrat"/>
              </a:rPr>
              <a:t>Running initial ultrasonic reading tests (getXDistance, etc.)</a:t>
            </a:r>
            <a:endParaRPr>
              <a:latin typeface="Montserrat"/>
              <a:ea typeface="Montserrat"/>
              <a:cs typeface="Montserrat"/>
              <a:sym typeface="Montserrat"/>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Assembly</a:t>
            </a:r>
            <a:endParaRPr>
              <a:latin typeface="Montserrat"/>
              <a:ea typeface="Montserrat"/>
              <a:cs typeface="Montserrat"/>
              <a:sym typeface="Montserrat"/>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 name="Google Shape;77;p16"/>
          <p:cNvPicPr preferRelativeResize="0"/>
          <p:nvPr/>
        </p:nvPicPr>
        <p:blipFill rotWithShape="1">
          <a:blip r:embed="rId3">
            <a:alphaModFix/>
          </a:blip>
          <a:srcRect b="13022" l="20531" r="18526" t="12815"/>
          <a:stretch/>
        </p:blipFill>
        <p:spPr>
          <a:xfrm>
            <a:off x="188525" y="1557975"/>
            <a:ext cx="4447400" cy="2833550"/>
          </a:xfrm>
          <a:prstGeom prst="rect">
            <a:avLst/>
          </a:prstGeom>
          <a:noFill/>
          <a:ln cap="flat" cmpd="sng" w="19050">
            <a:solidFill>
              <a:srgbClr val="38761D"/>
            </a:solidFill>
            <a:prstDash val="solid"/>
            <a:round/>
            <a:headEnd len="sm" w="sm" type="none"/>
            <a:tailEnd len="sm" w="sm" type="none"/>
          </a:ln>
        </p:spPr>
      </p:pic>
      <p:pic>
        <p:nvPicPr>
          <p:cNvPr id="78" name="Google Shape;78;p16"/>
          <p:cNvPicPr preferRelativeResize="0"/>
          <p:nvPr/>
        </p:nvPicPr>
        <p:blipFill rotWithShape="1">
          <a:blip r:embed="rId4">
            <a:alphaModFix/>
          </a:blip>
          <a:srcRect b="10887" l="9884" r="10788" t="16915"/>
          <a:stretch/>
        </p:blipFill>
        <p:spPr>
          <a:xfrm>
            <a:off x="4879825" y="3117525"/>
            <a:ext cx="3794550" cy="1808081"/>
          </a:xfrm>
          <a:prstGeom prst="rect">
            <a:avLst/>
          </a:prstGeom>
          <a:noFill/>
          <a:ln cap="flat" cmpd="sng" w="19050">
            <a:solidFill>
              <a:srgbClr val="38761D"/>
            </a:solidFill>
            <a:prstDash val="solid"/>
            <a:round/>
            <a:headEnd len="sm" w="sm" type="none"/>
            <a:tailEnd len="sm" w="sm" type="none"/>
          </a:ln>
        </p:spPr>
      </p:pic>
      <p:pic>
        <p:nvPicPr>
          <p:cNvPr id="79" name="Google Shape;79;p16"/>
          <p:cNvPicPr preferRelativeResize="0"/>
          <p:nvPr/>
        </p:nvPicPr>
        <p:blipFill rotWithShape="1">
          <a:blip r:embed="rId5">
            <a:alphaModFix/>
          </a:blip>
          <a:srcRect b="5373" l="6513" r="6181" t="1334"/>
          <a:stretch/>
        </p:blipFill>
        <p:spPr>
          <a:xfrm>
            <a:off x="5028525" y="149201"/>
            <a:ext cx="3497144" cy="2802726"/>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5" name="Google Shape;85;p17"/>
          <p:cNvPicPr preferRelativeResize="0"/>
          <p:nvPr/>
        </p:nvPicPr>
        <p:blipFill rotWithShape="1">
          <a:blip r:embed="rId3">
            <a:alphaModFix/>
          </a:blip>
          <a:srcRect b="13022" l="20531" r="18526" t="12815"/>
          <a:stretch/>
        </p:blipFill>
        <p:spPr>
          <a:xfrm>
            <a:off x="770175" y="171850"/>
            <a:ext cx="7533526" cy="4799775"/>
          </a:xfrm>
          <a:prstGeom prst="rect">
            <a:avLst/>
          </a:prstGeom>
          <a:noFill/>
          <a:ln cap="flat" cmpd="sng" w="19050">
            <a:solidFill>
              <a:srgbClr val="38761D"/>
            </a:solidFill>
            <a:prstDash val="solid"/>
            <a:round/>
            <a:headEnd len="sm" w="sm" type="none"/>
            <a:tailEnd len="sm" w="sm" type="none"/>
          </a:ln>
        </p:spPr>
      </p:pic>
      <p:cxnSp>
        <p:nvCxnSpPr>
          <p:cNvPr id="86" name="Google Shape;86;p17"/>
          <p:cNvCxnSpPr>
            <a:stCxn id="87" idx="2"/>
          </p:cNvCxnSpPr>
          <p:nvPr/>
        </p:nvCxnSpPr>
        <p:spPr>
          <a:xfrm>
            <a:off x="1692700" y="1928800"/>
            <a:ext cx="1441500" cy="1225500"/>
          </a:xfrm>
          <a:prstGeom prst="straightConnector1">
            <a:avLst/>
          </a:prstGeom>
          <a:noFill/>
          <a:ln cap="flat" cmpd="sng" w="28575">
            <a:solidFill>
              <a:srgbClr val="FF0000"/>
            </a:solidFill>
            <a:prstDash val="solid"/>
            <a:round/>
            <a:headEnd len="med" w="med" type="none"/>
            <a:tailEnd len="med" w="med" type="triangle"/>
          </a:ln>
        </p:spPr>
      </p:cxnSp>
      <p:sp>
        <p:nvSpPr>
          <p:cNvPr id="87" name="Google Shape;87;p17"/>
          <p:cNvSpPr txBox="1"/>
          <p:nvPr/>
        </p:nvSpPr>
        <p:spPr>
          <a:xfrm>
            <a:off x="833800" y="1535200"/>
            <a:ext cx="171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Main Servo Arm</a:t>
            </a:r>
            <a:endParaRPr b="1">
              <a:latin typeface="Montserrat"/>
              <a:ea typeface="Montserrat"/>
              <a:cs typeface="Montserrat"/>
              <a:sym typeface="Montserrat"/>
            </a:endParaRPr>
          </a:p>
        </p:txBody>
      </p:sp>
      <p:cxnSp>
        <p:nvCxnSpPr>
          <p:cNvPr id="88" name="Google Shape;88;p17"/>
          <p:cNvCxnSpPr>
            <a:stCxn id="89" idx="2"/>
          </p:cNvCxnSpPr>
          <p:nvPr/>
        </p:nvCxnSpPr>
        <p:spPr>
          <a:xfrm>
            <a:off x="3256900" y="789225"/>
            <a:ext cx="1866600" cy="1089300"/>
          </a:xfrm>
          <a:prstGeom prst="straightConnector1">
            <a:avLst/>
          </a:prstGeom>
          <a:noFill/>
          <a:ln cap="flat" cmpd="sng" w="28575">
            <a:solidFill>
              <a:srgbClr val="FF0000"/>
            </a:solidFill>
            <a:prstDash val="solid"/>
            <a:round/>
            <a:headEnd len="med" w="med" type="none"/>
            <a:tailEnd len="med" w="med" type="triangle"/>
          </a:ln>
        </p:spPr>
      </p:cxnSp>
      <p:sp>
        <p:nvSpPr>
          <p:cNvPr id="89" name="Google Shape;89;p17"/>
          <p:cNvSpPr txBox="1"/>
          <p:nvPr/>
        </p:nvSpPr>
        <p:spPr>
          <a:xfrm>
            <a:off x="2398000" y="395625"/>
            <a:ext cx="171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Battery Holder</a:t>
            </a:r>
            <a:endParaRPr b="1">
              <a:latin typeface="Montserrat"/>
              <a:ea typeface="Montserrat"/>
              <a:cs typeface="Montserrat"/>
              <a:sym typeface="Montserrat"/>
            </a:endParaRPr>
          </a:p>
        </p:txBody>
      </p:sp>
      <p:cxnSp>
        <p:nvCxnSpPr>
          <p:cNvPr id="90" name="Google Shape;90;p17"/>
          <p:cNvCxnSpPr/>
          <p:nvPr/>
        </p:nvCxnSpPr>
        <p:spPr>
          <a:xfrm rot="10800000">
            <a:off x="4490575" y="3074050"/>
            <a:ext cx="1677600" cy="1314000"/>
          </a:xfrm>
          <a:prstGeom prst="straightConnector1">
            <a:avLst/>
          </a:prstGeom>
          <a:noFill/>
          <a:ln cap="flat" cmpd="sng" w="28575">
            <a:solidFill>
              <a:srgbClr val="FF0000"/>
            </a:solidFill>
            <a:prstDash val="solid"/>
            <a:round/>
            <a:headEnd len="med" w="med" type="none"/>
            <a:tailEnd len="med" w="med" type="triangle"/>
          </a:ln>
        </p:spPr>
      </p:cxnSp>
      <p:sp>
        <p:nvSpPr>
          <p:cNvPr id="91" name="Google Shape;91;p17"/>
          <p:cNvSpPr txBox="1"/>
          <p:nvPr/>
        </p:nvSpPr>
        <p:spPr>
          <a:xfrm>
            <a:off x="5903200" y="4358025"/>
            <a:ext cx="171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Main Servo</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Arm Support</a:t>
            </a:r>
            <a:endParaRPr b="1">
              <a:latin typeface="Montserrat"/>
              <a:ea typeface="Montserrat"/>
              <a:cs typeface="Montserrat"/>
              <a:sym typeface="Montserrat"/>
            </a:endParaRPr>
          </a:p>
        </p:txBody>
      </p:sp>
      <p:cxnSp>
        <p:nvCxnSpPr>
          <p:cNvPr id="92" name="Google Shape;92;p17"/>
          <p:cNvCxnSpPr/>
          <p:nvPr/>
        </p:nvCxnSpPr>
        <p:spPr>
          <a:xfrm flipH="1">
            <a:off x="6710650" y="602750"/>
            <a:ext cx="371700" cy="582600"/>
          </a:xfrm>
          <a:prstGeom prst="straightConnector1">
            <a:avLst/>
          </a:prstGeom>
          <a:noFill/>
          <a:ln cap="flat" cmpd="sng" w="28575">
            <a:solidFill>
              <a:srgbClr val="FF0000"/>
            </a:solidFill>
            <a:prstDash val="solid"/>
            <a:round/>
            <a:headEnd len="med" w="med" type="none"/>
            <a:tailEnd len="med" w="med" type="triangle"/>
          </a:ln>
        </p:spPr>
      </p:cxnSp>
      <p:sp>
        <p:nvSpPr>
          <p:cNvPr id="93" name="Google Shape;93;p17"/>
          <p:cNvSpPr txBox="1"/>
          <p:nvPr/>
        </p:nvSpPr>
        <p:spPr>
          <a:xfrm>
            <a:off x="6512800" y="243225"/>
            <a:ext cx="171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Raised Platform</a:t>
            </a:r>
            <a:endParaRPr b="1">
              <a:latin typeface="Montserrat"/>
              <a:ea typeface="Montserrat"/>
              <a:cs typeface="Montserrat"/>
              <a:sym typeface="Montserrat"/>
            </a:endParaRPr>
          </a:p>
        </p:txBody>
      </p:sp>
      <p:cxnSp>
        <p:nvCxnSpPr>
          <p:cNvPr id="94" name="Google Shape;94;p17"/>
          <p:cNvCxnSpPr/>
          <p:nvPr/>
        </p:nvCxnSpPr>
        <p:spPr>
          <a:xfrm rot="10800000">
            <a:off x="5475125" y="2750450"/>
            <a:ext cx="1557000" cy="1024800"/>
          </a:xfrm>
          <a:prstGeom prst="straightConnector1">
            <a:avLst/>
          </a:prstGeom>
          <a:noFill/>
          <a:ln cap="flat" cmpd="sng" w="28575">
            <a:solidFill>
              <a:srgbClr val="FF0000"/>
            </a:solidFill>
            <a:prstDash val="solid"/>
            <a:round/>
            <a:headEnd len="med" w="med" type="none"/>
            <a:tailEnd len="med" w="med" type="triangle"/>
          </a:ln>
        </p:spPr>
      </p:cxnSp>
      <p:sp>
        <p:nvSpPr>
          <p:cNvPr id="95" name="Google Shape;95;p17"/>
          <p:cNvSpPr txBox="1"/>
          <p:nvPr/>
        </p:nvSpPr>
        <p:spPr>
          <a:xfrm>
            <a:off x="6665200" y="3748425"/>
            <a:ext cx="17178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Arduino Mega Holder</a:t>
            </a:r>
            <a:endParaRPr b="1">
              <a:latin typeface="Montserrat"/>
              <a:ea typeface="Montserrat"/>
              <a:cs typeface="Montserrat"/>
              <a:sym typeface="Montserrat"/>
            </a:endParaRPr>
          </a:p>
        </p:txBody>
      </p:sp>
      <p:cxnSp>
        <p:nvCxnSpPr>
          <p:cNvPr id="96" name="Google Shape;96;p17"/>
          <p:cNvCxnSpPr/>
          <p:nvPr/>
        </p:nvCxnSpPr>
        <p:spPr>
          <a:xfrm>
            <a:off x="2601900" y="1436575"/>
            <a:ext cx="693300" cy="964500"/>
          </a:xfrm>
          <a:prstGeom prst="straightConnector1">
            <a:avLst/>
          </a:prstGeom>
          <a:noFill/>
          <a:ln cap="flat" cmpd="sng" w="28575">
            <a:solidFill>
              <a:srgbClr val="FF0000"/>
            </a:solidFill>
            <a:prstDash val="solid"/>
            <a:round/>
            <a:headEnd len="med" w="med" type="none"/>
            <a:tailEnd len="med" w="med" type="triangle"/>
          </a:ln>
        </p:spPr>
      </p:cxnSp>
      <p:sp>
        <p:nvSpPr>
          <p:cNvPr id="97" name="Google Shape;97;p17"/>
          <p:cNvSpPr txBox="1"/>
          <p:nvPr/>
        </p:nvSpPr>
        <p:spPr>
          <a:xfrm>
            <a:off x="1692700" y="916100"/>
            <a:ext cx="1441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Main Servo with Bracket</a:t>
            </a:r>
            <a:endParaRPr b="1">
              <a:latin typeface="Montserrat"/>
              <a:ea typeface="Montserrat"/>
              <a:cs typeface="Montserrat"/>
              <a:sym typeface="Montserrat"/>
            </a:endParaRPr>
          </a:p>
        </p:txBody>
      </p:sp>
      <p:sp>
        <p:nvSpPr>
          <p:cNvPr id="98" name="Google Shape;98;p17"/>
          <p:cNvSpPr txBox="1"/>
          <p:nvPr/>
        </p:nvSpPr>
        <p:spPr>
          <a:xfrm>
            <a:off x="7406700" y="1185350"/>
            <a:ext cx="8970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 Motor</a:t>
            </a:r>
            <a:endParaRPr b="1">
              <a:latin typeface="Montserrat"/>
              <a:ea typeface="Montserrat"/>
              <a:cs typeface="Montserrat"/>
              <a:sym typeface="Montserrat"/>
            </a:endParaRPr>
          </a:p>
          <a:p>
            <a:pPr indent="0" lvl="0" marL="0" rtl="0" algn="l">
              <a:spcBef>
                <a:spcPts val="0"/>
              </a:spcBef>
              <a:spcAft>
                <a:spcPts val="0"/>
              </a:spcAft>
              <a:buNone/>
            </a:pPr>
            <a:r>
              <a:rPr b="1" lang="en">
                <a:latin typeface="Montserrat"/>
                <a:ea typeface="Montserrat"/>
                <a:cs typeface="Montserrat"/>
                <a:sym typeface="Montserrat"/>
              </a:rPr>
              <a:t>Mounts</a:t>
            </a:r>
            <a:endParaRPr b="1">
              <a:latin typeface="Montserrat"/>
              <a:ea typeface="Montserrat"/>
              <a:cs typeface="Montserrat"/>
              <a:sym typeface="Montserrat"/>
            </a:endParaRPr>
          </a:p>
        </p:txBody>
      </p:sp>
      <p:cxnSp>
        <p:nvCxnSpPr>
          <p:cNvPr id="99" name="Google Shape;99;p17"/>
          <p:cNvCxnSpPr/>
          <p:nvPr/>
        </p:nvCxnSpPr>
        <p:spPr>
          <a:xfrm flipH="1">
            <a:off x="6740950" y="1709500"/>
            <a:ext cx="816600" cy="9126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Components &amp; Prototypes</a:t>
            </a:r>
            <a:endParaRPr>
              <a:latin typeface="Montserrat"/>
              <a:ea typeface="Montserrat"/>
              <a:cs typeface="Montserrat"/>
              <a:sym typeface="Montserrat"/>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6" name="Google Shape;106;p18"/>
          <p:cNvPicPr preferRelativeResize="0"/>
          <p:nvPr/>
        </p:nvPicPr>
        <p:blipFill rotWithShape="1">
          <a:blip r:embed="rId3">
            <a:alphaModFix/>
          </a:blip>
          <a:srcRect b="10020" l="8480" r="11964" t="12597"/>
          <a:stretch/>
        </p:blipFill>
        <p:spPr>
          <a:xfrm>
            <a:off x="1790825" y="1491225"/>
            <a:ext cx="5562351" cy="2956749"/>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Components &amp; </a:t>
            </a:r>
            <a:r>
              <a:rPr lang="en">
                <a:latin typeface="Montserrat"/>
                <a:ea typeface="Montserrat"/>
                <a:cs typeface="Montserrat"/>
                <a:sym typeface="Montserrat"/>
              </a:rPr>
              <a:t>Prototypes</a:t>
            </a:r>
            <a:endParaRPr>
              <a:latin typeface="Montserrat"/>
              <a:ea typeface="Montserrat"/>
              <a:cs typeface="Montserrat"/>
              <a:sym typeface="Montserrat"/>
            </a:endParaRPr>
          </a:p>
        </p:txBody>
      </p:sp>
      <p:sp>
        <p:nvSpPr>
          <p:cNvPr id="112" name="Google Shape;11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3" name="Google Shape;113;p19"/>
          <p:cNvPicPr preferRelativeResize="0"/>
          <p:nvPr/>
        </p:nvPicPr>
        <p:blipFill rotWithShape="1">
          <a:blip r:embed="rId3">
            <a:alphaModFix/>
          </a:blip>
          <a:srcRect b="19090" l="13331" r="12933" t="18358"/>
          <a:stretch/>
        </p:blipFill>
        <p:spPr>
          <a:xfrm>
            <a:off x="1854325" y="1657525"/>
            <a:ext cx="5155824" cy="2390025"/>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Components &amp; Prototypes</a:t>
            </a:r>
            <a:endParaRPr>
              <a:latin typeface="Montserrat"/>
              <a:ea typeface="Montserrat"/>
              <a:cs typeface="Montserrat"/>
              <a:sym typeface="Montserrat"/>
            </a:endParaRPr>
          </a:p>
        </p:txBody>
      </p:sp>
      <p:sp>
        <p:nvSpPr>
          <p:cNvPr id="119" name="Google Shape;11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0"/>
          <p:cNvPicPr preferRelativeResize="0"/>
          <p:nvPr/>
        </p:nvPicPr>
        <p:blipFill rotWithShape="1">
          <a:blip r:embed="rId3">
            <a:alphaModFix/>
          </a:blip>
          <a:srcRect b="672" l="22667" r="16185" t="4576"/>
          <a:stretch/>
        </p:blipFill>
        <p:spPr>
          <a:xfrm>
            <a:off x="4829188" y="1367950"/>
            <a:ext cx="3696424" cy="3129900"/>
          </a:xfrm>
          <a:prstGeom prst="rect">
            <a:avLst/>
          </a:prstGeom>
          <a:noFill/>
          <a:ln cap="flat" cmpd="sng" w="19050">
            <a:solidFill>
              <a:srgbClr val="38761D"/>
            </a:solidFill>
            <a:prstDash val="solid"/>
            <a:round/>
            <a:headEnd len="sm" w="sm" type="none"/>
            <a:tailEnd len="sm" w="sm" type="none"/>
          </a:ln>
        </p:spPr>
      </p:pic>
      <p:pic>
        <p:nvPicPr>
          <p:cNvPr id="121" name="Google Shape;121;p20"/>
          <p:cNvPicPr preferRelativeResize="0"/>
          <p:nvPr/>
        </p:nvPicPr>
        <p:blipFill rotWithShape="1">
          <a:blip r:embed="rId4">
            <a:alphaModFix/>
          </a:blip>
          <a:srcRect b="0" l="20695" r="15916" t="0"/>
          <a:stretch/>
        </p:blipFill>
        <p:spPr>
          <a:xfrm>
            <a:off x="618388" y="1367950"/>
            <a:ext cx="3630754" cy="3129900"/>
          </a:xfrm>
          <a:prstGeom prst="rect">
            <a:avLst/>
          </a:prstGeom>
          <a:noFill/>
          <a:ln cap="flat" cmpd="sng" w="19050">
            <a:solidFill>
              <a:srgbClr val="38761D"/>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Components &amp; Prototypes</a:t>
            </a:r>
            <a:endParaRPr>
              <a:latin typeface="Montserrat"/>
              <a:ea typeface="Montserrat"/>
              <a:cs typeface="Montserrat"/>
              <a:sym typeface="Montserrat"/>
            </a:endParaRPr>
          </a:p>
        </p:txBody>
      </p:sp>
      <p:sp>
        <p:nvSpPr>
          <p:cNvPr id="127" name="Google Shape;127;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8" name="Google Shape;128;p21"/>
          <p:cNvPicPr preferRelativeResize="0"/>
          <p:nvPr/>
        </p:nvPicPr>
        <p:blipFill rotWithShape="1">
          <a:blip r:embed="rId3">
            <a:alphaModFix/>
          </a:blip>
          <a:srcRect b="13243" l="15795" r="19015" t="7599"/>
          <a:stretch/>
        </p:blipFill>
        <p:spPr>
          <a:xfrm>
            <a:off x="398500" y="1614425"/>
            <a:ext cx="3917749" cy="2599476"/>
          </a:xfrm>
          <a:prstGeom prst="rect">
            <a:avLst/>
          </a:prstGeom>
          <a:noFill/>
          <a:ln cap="flat" cmpd="sng" w="19050">
            <a:solidFill>
              <a:srgbClr val="38761D"/>
            </a:solidFill>
            <a:prstDash val="solid"/>
            <a:round/>
            <a:headEnd len="sm" w="sm" type="none"/>
            <a:tailEnd len="sm" w="sm" type="none"/>
          </a:ln>
        </p:spPr>
      </p:pic>
      <p:pic>
        <p:nvPicPr>
          <p:cNvPr id="129" name="Google Shape;129;p21"/>
          <p:cNvPicPr preferRelativeResize="0"/>
          <p:nvPr/>
        </p:nvPicPr>
        <p:blipFill rotWithShape="1">
          <a:blip r:embed="rId4">
            <a:alphaModFix/>
          </a:blip>
          <a:srcRect b="0" l="7394" r="8769" t="0"/>
          <a:stretch/>
        </p:blipFill>
        <p:spPr>
          <a:xfrm>
            <a:off x="4844150" y="1614425"/>
            <a:ext cx="3988148" cy="2599476"/>
          </a:xfrm>
          <a:prstGeom prst="rect">
            <a:avLst/>
          </a:prstGeom>
          <a:noFill/>
          <a:ln cap="flat" cmpd="sng" w="19050">
            <a:solidFill>
              <a:srgbClr val="38761D"/>
            </a:solidFill>
            <a:prstDash val="solid"/>
            <a:round/>
            <a:headEnd len="sm" w="sm" type="none"/>
            <a:tailEnd len="sm" w="sm" type="none"/>
          </a:ln>
        </p:spPr>
      </p:pic>
      <p:cxnSp>
        <p:nvCxnSpPr>
          <p:cNvPr id="130" name="Google Shape;130;p21"/>
          <p:cNvCxnSpPr/>
          <p:nvPr/>
        </p:nvCxnSpPr>
        <p:spPr>
          <a:xfrm>
            <a:off x="3936375" y="2957300"/>
            <a:ext cx="1441500" cy="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